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753" r:id="rId3"/>
    <p:sldMasterId id="2147483709" r:id="rId4"/>
    <p:sldMasterId id="2147483803" r:id="rId5"/>
    <p:sldMasterId id="2147483738" r:id="rId6"/>
    <p:sldMasterId id="2147483809" r:id="rId7"/>
    <p:sldMasterId id="2147483787" r:id="rId8"/>
    <p:sldMasterId id="2147483794" r:id="rId9"/>
  </p:sldMasterIdLst>
  <p:notesMasterIdLst>
    <p:notesMasterId r:id="rId16"/>
  </p:notesMasterIdLst>
  <p:handoutMasterIdLst>
    <p:handoutMasterId r:id="rId17"/>
  </p:handoutMasterIdLst>
  <p:sldIdLst>
    <p:sldId id="256" r:id="rId10"/>
    <p:sldId id="267" r:id="rId11"/>
    <p:sldId id="264" r:id="rId12"/>
    <p:sldId id="260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1C6FB0C8-76B1-4F2E-887E-DD6AD018E3CC}">
          <p14:sldIdLst>
            <p14:sldId id="256"/>
            <p14:sldId id="267"/>
            <p14:sldId id="264"/>
            <p14:sldId id="260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orient="horz" pos="2791">
          <p15:clr>
            <a:srgbClr val="A4A3A4"/>
          </p15:clr>
        </p15:guide>
        <p15:guide id="3" orient="horz" pos="288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4027">
          <p15:clr>
            <a:srgbClr val="A4A3A4"/>
          </p15:clr>
        </p15:guide>
        <p15:guide id="6" pos="5473">
          <p15:clr>
            <a:srgbClr val="A4A3A4"/>
          </p15:clr>
        </p15:guide>
        <p15:guide id="7" pos="287">
          <p15:clr>
            <a:srgbClr val="A4A3A4"/>
          </p15:clr>
        </p15:guide>
        <p15:guide id="8" pos="3740">
          <p15:clr>
            <a:srgbClr val="A4A3A4"/>
          </p15:clr>
        </p15:guide>
        <p15:guide id="9" pos="2090">
          <p15:clr>
            <a:srgbClr val="A4A3A4"/>
          </p15:clr>
        </p15:guide>
        <p15:guide id="10" pos="657" userDrawn="1">
          <p15:clr>
            <a:srgbClr val="A4A3A4"/>
          </p15:clr>
        </p15:guide>
        <p15:guide id="11" pos="1322">
          <p15:clr>
            <a:srgbClr val="A4A3A4"/>
          </p15:clr>
        </p15:guide>
        <p15:guide id="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nusb123@gmail.com" initials="" lastIdx="1" clrIdx="0">
    <p:extLst>
      <p:ext uri="{19B8F6BF-5375-455C-9EA6-DF929625EA0E}">
        <p15:presenceInfo xmlns:p15="http://schemas.microsoft.com/office/powerpoint/2012/main" userId="lli4-xcvfgnqhefwnhbplxpxae7eucdg-o1ga74t2ci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DFD"/>
    <a:srgbClr val="55AACF"/>
    <a:srgbClr val="0A4C89"/>
    <a:srgbClr val="6DC5DC"/>
    <a:srgbClr val="237CAC"/>
    <a:srgbClr val="1B84C0"/>
    <a:srgbClr val="F5F3EE"/>
    <a:srgbClr val="289D93"/>
    <a:srgbClr val="000000"/>
    <a:srgbClr val="C40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6984" autoAdjust="0"/>
  </p:normalViewPr>
  <p:slideViewPr>
    <p:cSldViewPr snapToGrid="0">
      <p:cViewPr varScale="1">
        <p:scale>
          <a:sx n="110" d="100"/>
          <a:sy n="110" d="100"/>
        </p:scale>
        <p:origin x="1452" y="78"/>
      </p:cViewPr>
      <p:guideLst>
        <p:guide orient="horz" pos="4319"/>
        <p:guide orient="horz" pos="2791"/>
        <p:guide orient="horz" pos="288"/>
        <p:guide orient="horz"/>
        <p:guide orient="horz" pos="4027"/>
        <p:guide pos="5473"/>
        <p:guide pos="287"/>
        <p:guide pos="3740"/>
        <p:guide pos="2090"/>
        <p:guide pos="657"/>
        <p:guide pos="1322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267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" Target="slides/slide4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6.xml"/><Relationship Id="rId12" Type="http://schemas.openxmlformats.org/officeDocument/2006/relationships/slide" Target="slides/slide3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60D72-BF57-49D6-A3C3-017147D35C4B}" type="datetimeFigureOut">
              <a:rPr lang="sv-SE" smtClean="0"/>
              <a:t>2023-11-21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1EF75-C032-461B-B075-53724746C9C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24863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46D77-7A3F-4FA9-AC92-709AED4FB5F6}" type="datetimeFigureOut">
              <a:rPr lang="sv-SE" smtClean="0"/>
              <a:pPr/>
              <a:t>2023-11-21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D709F-E256-4A36-B43A-C2969BEDD10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09639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69667" y="516779"/>
            <a:ext cx="8984299" cy="970838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+mj-lt"/>
                <a:cs typeface="Helvetica Neue" panose="02000503000000020004" pitchFamily="5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421760" y="109870"/>
            <a:ext cx="1632207" cy="589789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19" y="5799014"/>
            <a:ext cx="1582488" cy="11170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283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40000"/>
            <a:ext cx="5263116" cy="3960000"/>
          </a:xfrm>
          <a:prstGeom prst="rect">
            <a:avLst/>
          </a:prstGeom>
        </p:spPr>
        <p:txBody>
          <a:bodyPr/>
          <a:lstStyle>
            <a:lvl1pPr marL="0" indent="0" algn="l"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3236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9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6" y="1440000"/>
            <a:ext cx="8229601" cy="3960000"/>
          </a:xfrm>
          <a:prstGeom prst="rect">
            <a:avLst/>
          </a:prstGeom>
        </p:spPr>
        <p:txBody>
          <a:bodyPr tIns="0"/>
          <a:lstStyle>
            <a:lvl1pPr marL="0" indent="0">
              <a:spcAft>
                <a:spcPts val="480"/>
              </a:spcAft>
              <a:buFont typeface="Arial" pitchFamily="34" charset="0"/>
              <a:buNone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9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785850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40000"/>
            <a:ext cx="5263116" cy="3960000"/>
          </a:xfrm>
          <a:prstGeom prst="rect">
            <a:avLst/>
          </a:prstGeom>
        </p:spPr>
        <p:txBody>
          <a:bodyPr/>
          <a:lstStyle>
            <a:lvl1pPr marL="0" indent="0" algn="l"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75875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048279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0" y="527891"/>
            <a:ext cx="745783" cy="272302"/>
          </a:xfrm>
          <a:prstGeom prst="rect">
            <a:avLst/>
          </a:prstGeom>
        </p:spPr>
      </p:pic>
      <p:sp>
        <p:nvSpPr>
          <p:cNvPr id="14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8125" y="334128"/>
            <a:ext cx="952500" cy="3905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sv-SE" dirty="0"/>
              <a:t>Del 1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1801045" y="330281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2</a:t>
            </a:r>
          </a:p>
        </p:txBody>
      </p:sp>
      <p:sp>
        <p:nvSpPr>
          <p:cNvPr id="17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3102540" y="339008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3</a:t>
            </a:r>
          </a:p>
        </p:txBody>
      </p:sp>
      <p:sp>
        <p:nvSpPr>
          <p:cNvPr id="18" name="Platshållare för text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04035" y="339007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4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6"/>
          </p:nvPr>
        </p:nvSpPr>
        <p:spPr>
          <a:xfrm>
            <a:off x="457201" y="1897063"/>
            <a:ext cx="8231188" cy="38338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0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/>
          <a:lstStyle/>
          <a:p>
            <a:fld id="{EB6BA19D-5CAB-4BB7-B9D1-210A3DDB9F8B}" type="datetime1">
              <a:rPr lang="sv-SE" smtClean="0"/>
              <a:t>2023-11-21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466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Bildobjekt 5" descr="StockholmsStad_logot#21B0A8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83700" y="71795"/>
            <a:ext cx="1632207" cy="589789"/>
          </a:xfrm>
          <a:prstGeom prst="rect">
            <a:avLst/>
          </a:prstGeom>
        </p:spPr>
      </p:pic>
      <p:sp>
        <p:nvSpPr>
          <p:cNvPr id="3" name="Rektangel 2"/>
          <p:cNvSpPr/>
          <p:nvPr userDrawn="1"/>
        </p:nvSpPr>
        <p:spPr>
          <a:xfrm>
            <a:off x="0" y="1412832"/>
            <a:ext cx="9144000" cy="129553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1" name="Rubrik 2"/>
          <p:cNvSpPr>
            <a:spLocks noGrp="1"/>
          </p:cNvSpPr>
          <p:nvPr>
            <p:ph type="title"/>
          </p:nvPr>
        </p:nvSpPr>
        <p:spPr>
          <a:xfrm>
            <a:off x="108559" y="1575180"/>
            <a:ext cx="8952314" cy="970838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/>
                </a:solidFill>
                <a:latin typeface="+mj-lt"/>
                <a:cs typeface="Helvetica Neue" panose="02000503000000020004" pitchFamily="5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" y="5812728"/>
            <a:ext cx="1582488" cy="11170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/>
          <a:lstStyle/>
          <a:p>
            <a:fld id="{EB6BA19D-5CAB-4BB7-B9D1-210A3DDB9F8B}" type="datetime1">
              <a:rPr lang="sv-SE" smtClean="0"/>
              <a:t>2023-11-21</a:t>
            </a:fld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32" y="532770"/>
            <a:ext cx="745783" cy="272302"/>
          </a:xfrm>
          <a:prstGeom prst="rect">
            <a:avLst/>
          </a:prstGeom>
        </p:spPr>
      </p:pic>
      <p:sp>
        <p:nvSpPr>
          <p:cNvPr id="13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8125" y="334128"/>
            <a:ext cx="952500" cy="3905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1</a:t>
            </a:r>
          </a:p>
        </p:txBody>
      </p:sp>
      <p:sp>
        <p:nvSpPr>
          <p:cNvPr id="14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1801045" y="330281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Del 2</a:t>
            </a:r>
          </a:p>
        </p:txBody>
      </p:sp>
      <p:sp>
        <p:nvSpPr>
          <p:cNvPr id="15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3102540" y="339008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3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04035" y="339007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4</a:t>
            </a:r>
          </a:p>
        </p:txBody>
      </p:sp>
      <p:sp>
        <p:nvSpPr>
          <p:cNvPr id="18" name="Platshållare för text 7"/>
          <p:cNvSpPr>
            <a:spLocks noGrp="1"/>
          </p:cNvSpPr>
          <p:nvPr>
            <p:ph type="body" sz="quarter" idx="16"/>
          </p:nvPr>
        </p:nvSpPr>
        <p:spPr>
          <a:xfrm>
            <a:off x="457201" y="1897063"/>
            <a:ext cx="8231188" cy="38338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72261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/>
          <a:lstStyle/>
          <a:p>
            <a:fld id="{EB6BA19D-5CAB-4BB7-B9D1-210A3DDB9F8B}" type="datetime1">
              <a:rPr lang="sv-SE" smtClean="0"/>
              <a:t>2023-11-21</a:t>
            </a:fld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75" y="524044"/>
            <a:ext cx="745783" cy="272302"/>
          </a:xfrm>
          <a:prstGeom prst="rect">
            <a:avLst/>
          </a:prstGeom>
        </p:spPr>
      </p:pic>
      <p:sp>
        <p:nvSpPr>
          <p:cNvPr id="13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8125" y="334128"/>
            <a:ext cx="952500" cy="3905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1</a:t>
            </a:r>
          </a:p>
        </p:txBody>
      </p:sp>
      <p:sp>
        <p:nvSpPr>
          <p:cNvPr id="14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1801045" y="330281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2</a:t>
            </a:r>
          </a:p>
        </p:txBody>
      </p:sp>
      <p:sp>
        <p:nvSpPr>
          <p:cNvPr id="15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3102540" y="339008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Del 3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04035" y="339007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4</a:t>
            </a:r>
          </a:p>
        </p:txBody>
      </p:sp>
      <p:sp>
        <p:nvSpPr>
          <p:cNvPr id="18" name="Platshållare för text 7"/>
          <p:cNvSpPr>
            <a:spLocks noGrp="1"/>
          </p:cNvSpPr>
          <p:nvPr>
            <p:ph type="body" sz="quarter" idx="16"/>
          </p:nvPr>
        </p:nvSpPr>
        <p:spPr>
          <a:xfrm>
            <a:off x="457201" y="1897063"/>
            <a:ext cx="8231188" cy="38338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30920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/>
          <a:lstStyle/>
          <a:p>
            <a:fld id="{EB6BA19D-5CAB-4BB7-B9D1-210A3DDB9F8B}" type="datetime1">
              <a:rPr lang="sv-SE" smtClean="0"/>
              <a:t>2023-11-21</a:t>
            </a:fld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73" y="532770"/>
            <a:ext cx="745783" cy="272302"/>
          </a:xfrm>
          <a:prstGeom prst="rect">
            <a:avLst/>
          </a:prstGeom>
        </p:spPr>
      </p:pic>
      <p:sp>
        <p:nvSpPr>
          <p:cNvPr id="13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8125" y="334128"/>
            <a:ext cx="952500" cy="3905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1</a:t>
            </a:r>
          </a:p>
        </p:txBody>
      </p:sp>
      <p:sp>
        <p:nvSpPr>
          <p:cNvPr id="14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1801045" y="330281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2</a:t>
            </a:r>
          </a:p>
        </p:txBody>
      </p:sp>
      <p:sp>
        <p:nvSpPr>
          <p:cNvPr id="15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3102540" y="339008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v-SE" dirty="0"/>
              <a:t>Del 3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04035" y="339007"/>
            <a:ext cx="981075" cy="387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Del 4</a:t>
            </a:r>
          </a:p>
        </p:txBody>
      </p:sp>
      <p:sp>
        <p:nvSpPr>
          <p:cNvPr id="18" name="Platshållare för text 7"/>
          <p:cNvSpPr>
            <a:spLocks noGrp="1"/>
          </p:cNvSpPr>
          <p:nvPr>
            <p:ph type="body" sz="quarter" idx="16"/>
          </p:nvPr>
        </p:nvSpPr>
        <p:spPr>
          <a:xfrm>
            <a:off x="457201" y="1897063"/>
            <a:ext cx="8231188" cy="38338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95902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47C5-1799-4E77-8A8A-B761530F4B35}" type="datetime1">
              <a:rPr lang="sv-SE" smtClean="0"/>
              <a:t>2023-11-21</a:t>
            </a:fld>
            <a:endParaRPr lang="sv-SE" dirty="0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25981"/>
            <a:ext cx="952500" cy="390525"/>
          </a:xfrm>
        </p:spPr>
        <p:txBody>
          <a:bodyPr>
            <a:normAutofit/>
          </a:bodyPr>
          <a:lstStyle>
            <a:lvl1pPr>
              <a:defRPr sz="1400" baseline="0">
                <a:latin typeface="+mj-lt"/>
              </a:defRPr>
            </a:lvl1pPr>
          </a:lstStyle>
          <a:p>
            <a:pPr lvl="0"/>
            <a:r>
              <a:rPr lang="sv-SE" dirty="0"/>
              <a:t>Del 1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1845984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2</a:t>
            </a:r>
          </a:p>
        </p:txBody>
      </p:sp>
      <p:sp>
        <p:nvSpPr>
          <p:cNvPr id="17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3263343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3</a:t>
            </a:r>
          </a:p>
        </p:txBody>
      </p:sp>
      <p:sp>
        <p:nvSpPr>
          <p:cNvPr id="18" name="Platshållare för text 15"/>
          <p:cNvSpPr>
            <a:spLocks noGrp="1"/>
          </p:cNvSpPr>
          <p:nvPr>
            <p:ph type="body" sz="quarter" idx="15" hasCustomPrompt="1"/>
          </p:nvPr>
        </p:nvSpPr>
        <p:spPr>
          <a:xfrm>
            <a:off x="4680702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4</a:t>
            </a:r>
          </a:p>
        </p:txBody>
      </p:sp>
      <p:sp>
        <p:nvSpPr>
          <p:cNvPr id="5" name="Ellips 4"/>
          <p:cNvSpPr/>
          <p:nvPr userDrawn="1"/>
        </p:nvSpPr>
        <p:spPr>
          <a:xfrm>
            <a:off x="260131" y="221209"/>
            <a:ext cx="134454" cy="133515"/>
          </a:xfrm>
          <a:prstGeom prst="ellipse">
            <a:avLst/>
          </a:prstGeom>
          <a:solidFill>
            <a:srgbClr val="145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13568F"/>
              </a:solidFill>
            </a:endParaRPr>
          </a:p>
        </p:txBody>
      </p:sp>
      <p:sp>
        <p:nvSpPr>
          <p:cNvPr id="22" name="Platshållare för rubrik 3"/>
          <p:cNvSpPr>
            <a:spLocks noGrp="1"/>
          </p:cNvSpPr>
          <p:nvPr>
            <p:ph type="title"/>
          </p:nvPr>
        </p:nvSpPr>
        <p:spPr>
          <a:xfrm>
            <a:off x="441047" y="772559"/>
            <a:ext cx="8231188" cy="67786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3" name="Platshållare för text 4"/>
          <p:cNvSpPr>
            <a:spLocks noGrp="1"/>
          </p:cNvSpPr>
          <p:nvPr>
            <p:ph idx="1"/>
          </p:nvPr>
        </p:nvSpPr>
        <p:spPr>
          <a:xfrm>
            <a:off x="441047" y="1450428"/>
            <a:ext cx="8231188" cy="41260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91499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A4B6-11D1-4D60-A416-CD718A2454A6}" type="datetime1">
              <a:rPr lang="sv-SE" smtClean="0"/>
              <a:t>2023-11-21</a:t>
            </a:fld>
            <a:endParaRPr lang="sv-SE" dirty="0"/>
          </a:p>
        </p:txBody>
      </p:sp>
      <p:sp>
        <p:nvSpPr>
          <p:cNvPr id="19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25981"/>
            <a:ext cx="952500" cy="390525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1</a:t>
            </a:r>
          </a:p>
        </p:txBody>
      </p:sp>
      <p:sp>
        <p:nvSpPr>
          <p:cNvPr id="20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1845984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2</a:t>
            </a:r>
          </a:p>
        </p:txBody>
      </p:sp>
      <p:sp>
        <p:nvSpPr>
          <p:cNvPr id="21" name="Platshållare för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3263343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3</a:t>
            </a:r>
          </a:p>
        </p:txBody>
      </p:sp>
      <p:sp>
        <p:nvSpPr>
          <p:cNvPr id="22" name="Platshållare för text 15"/>
          <p:cNvSpPr>
            <a:spLocks noGrp="1"/>
          </p:cNvSpPr>
          <p:nvPr>
            <p:ph type="body" sz="quarter" idx="15" hasCustomPrompt="1"/>
          </p:nvPr>
        </p:nvSpPr>
        <p:spPr>
          <a:xfrm>
            <a:off x="4680702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4</a:t>
            </a:r>
          </a:p>
        </p:txBody>
      </p:sp>
      <p:sp>
        <p:nvSpPr>
          <p:cNvPr id="25" name="Ellips 24"/>
          <p:cNvSpPr/>
          <p:nvPr userDrawn="1"/>
        </p:nvSpPr>
        <p:spPr>
          <a:xfrm>
            <a:off x="1648469" y="221208"/>
            <a:ext cx="134454" cy="133515"/>
          </a:xfrm>
          <a:prstGeom prst="ellipse">
            <a:avLst/>
          </a:prstGeom>
          <a:solidFill>
            <a:srgbClr val="136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13568F"/>
              </a:solidFill>
            </a:endParaRPr>
          </a:p>
        </p:txBody>
      </p:sp>
      <p:sp>
        <p:nvSpPr>
          <p:cNvPr id="27" name="Platshållare för rubrik 3"/>
          <p:cNvSpPr>
            <a:spLocks noGrp="1"/>
          </p:cNvSpPr>
          <p:nvPr>
            <p:ph type="title"/>
          </p:nvPr>
        </p:nvSpPr>
        <p:spPr>
          <a:xfrm>
            <a:off x="441047" y="772559"/>
            <a:ext cx="8231188" cy="67786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8" name="Platshållare för text 4"/>
          <p:cNvSpPr>
            <a:spLocks noGrp="1"/>
          </p:cNvSpPr>
          <p:nvPr>
            <p:ph idx="1"/>
          </p:nvPr>
        </p:nvSpPr>
        <p:spPr>
          <a:xfrm>
            <a:off x="441047" y="1450428"/>
            <a:ext cx="8231188" cy="41260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16874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8B54-5D57-4F94-B138-62265D8E471C}" type="datetime1">
              <a:rPr lang="sv-SE" smtClean="0"/>
              <a:t>2023-11-21</a:t>
            </a:fld>
            <a:endParaRPr lang="sv-SE" dirty="0"/>
          </a:p>
        </p:txBody>
      </p:sp>
      <p:sp>
        <p:nvSpPr>
          <p:cNvPr id="11" name="Platshållare för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25981"/>
            <a:ext cx="952500" cy="390525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1</a:t>
            </a:r>
          </a:p>
        </p:txBody>
      </p:sp>
      <p:sp>
        <p:nvSpPr>
          <p:cNvPr id="13" name="Platshållare för text 15"/>
          <p:cNvSpPr>
            <a:spLocks noGrp="1"/>
          </p:cNvSpPr>
          <p:nvPr>
            <p:ph type="body" sz="quarter" idx="17" hasCustomPrompt="1"/>
          </p:nvPr>
        </p:nvSpPr>
        <p:spPr>
          <a:xfrm>
            <a:off x="1845984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2</a:t>
            </a:r>
          </a:p>
        </p:txBody>
      </p:sp>
      <p:sp>
        <p:nvSpPr>
          <p:cNvPr id="14" name="Platshållare för text 15"/>
          <p:cNvSpPr>
            <a:spLocks noGrp="1"/>
          </p:cNvSpPr>
          <p:nvPr>
            <p:ph type="body" sz="quarter" idx="18" hasCustomPrompt="1"/>
          </p:nvPr>
        </p:nvSpPr>
        <p:spPr>
          <a:xfrm>
            <a:off x="3263343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3</a:t>
            </a:r>
          </a:p>
        </p:txBody>
      </p:sp>
      <p:sp>
        <p:nvSpPr>
          <p:cNvPr id="15" name="Platshållare för text 15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2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4</a:t>
            </a:r>
          </a:p>
        </p:txBody>
      </p:sp>
      <p:sp>
        <p:nvSpPr>
          <p:cNvPr id="18" name="Ellips 17"/>
          <p:cNvSpPr/>
          <p:nvPr userDrawn="1"/>
        </p:nvSpPr>
        <p:spPr>
          <a:xfrm>
            <a:off x="3069993" y="221207"/>
            <a:ext cx="134454" cy="133515"/>
          </a:xfrm>
          <a:prstGeom prst="ellipse">
            <a:avLst/>
          </a:prstGeom>
          <a:solidFill>
            <a:srgbClr val="3F9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13568F"/>
              </a:solidFill>
            </a:endParaRPr>
          </a:p>
        </p:txBody>
      </p:sp>
      <p:sp>
        <p:nvSpPr>
          <p:cNvPr id="19" name="Platshållare för rubrik 3"/>
          <p:cNvSpPr>
            <a:spLocks noGrp="1"/>
          </p:cNvSpPr>
          <p:nvPr>
            <p:ph type="title"/>
          </p:nvPr>
        </p:nvSpPr>
        <p:spPr>
          <a:xfrm>
            <a:off x="441047" y="772559"/>
            <a:ext cx="8231188" cy="67786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0" name="Platshållare för text 4"/>
          <p:cNvSpPr>
            <a:spLocks noGrp="1"/>
          </p:cNvSpPr>
          <p:nvPr>
            <p:ph idx="1"/>
          </p:nvPr>
        </p:nvSpPr>
        <p:spPr>
          <a:xfrm>
            <a:off x="441047" y="1450428"/>
            <a:ext cx="8231188" cy="41260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65054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6585-991A-49C2-BB4E-E816C94608C5}" type="datetime1">
              <a:rPr lang="sv-SE" smtClean="0"/>
              <a:t>2023-11-21</a:t>
            </a:fld>
            <a:endParaRPr lang="sv-SE" dirty="0"/>
          </a:p>
        </p:txBody>
      </p:sp>
      <p:sp>
        <p:nvSpPr>
          <p:cNvPr id="15" name="Platshållare för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25981"/>
            <a:ext cx="952500" cy="390525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1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7" hasCustomPrompt="1"/>
          </p:nvPr>
        </p:nvSpPr>
        <p:spPr>
          <a:xfrm>
            <a:off x="1845984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2</a:t>
            </a:r>
          </a:p>
        </p:txBody>
      </p:sp>
      <p:sp>
        <p:nvSpPr>
          <p:cNvPr id="17" name="Platshållare för text 15"/>
          <p:cNvSpPr>
            <a:spLocks noGrp="1"/>
          </p:cNvSpPr>
          <p:nvPr>
            <p:ph type="body" sz="quarter" idx="18" hasCustomPrompt="1"/>
          </p:nvPr>
        </p:nvSpPr>
        <p:spPr>
          <a:xfrm>
            <a:off x="3263343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3</a:t>
            </a:r>
          </a:p>
        </p:txBody>
      </p:sp>
      <p:sp>
        <p:nvSpPr>
          <p:cNvPr id="18" name="Platshållare för text 15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2" y="125981"/>
            <a:ext cx="981075" cy="387527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Del 4</a:t>
            </a:r>
          </a:p>
        </p:txBody>
      </p:sp>
      <p:sp>
        <p:nvSpPr>
          <p:cNvPr id="22" name="Ellips 21"/>
          <p:cNvSpPr/>
          <p:nvPr userDrawn="1"/>
        </p:nvSpPr>
        <p:spPr>
          <a:xfrm>
            <a:off x="4478548" y="221206"/>
            <a:ext cx="134454" cy="133515"/>
          </a:xfrm>
          <a:prstGeom prst="ellipse">
            <a:avLst/>
          </a:prstGeom>
          <a:solidFill>
            <a:srgbClr val="5AA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13568F"/>
              </a:solidFill>
            </a:endParaRPr>
          </a:p>
        </p:txBody>
      </p:sp>
      <p:sp>
        <p:nvSpPr>
          <p:cNvPr id="23" name="Platshållare för rubrik 3"/>
          <p:cNvSpPr>
            <a:spLocks noGrp="1"/>
          </p:cNvSpPr>
          <p:nvPr>
            <p:ph type="title"/>
          </p:nvPr>
        </p:nvSpPr>
        <p:spPr>
          <a:xfrm>
            <a:off x="441047" y="772559"/>
            <a:ext cx="8231188" cy="67786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24" name="Platshållare för text 4"/>
          <p:cNvSpPr>
            <a:spLocks noGrp="1"/>
          </p:cNvSpPr>
          <p:nvPr>
            <p:ph idx="1"/>
          </p:nvPr>
        </p:nvSpPr>
        <p:spPr>
          <a:xfrm>
            <a:off x="441047" y="1450428"/>
            <a:ext cx="8231188" cy="41260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389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bg>
      <p:bgPr>
        <a:gradFill>
          <a:gsLst>
            <a:gs pos="100000">
              <a:srgbClr val="0A4C89">
                <a:lumMod val="100000"/>
              </a:srgbClr>
            </a:gs>
            <a:gs pos="46000">
              <a:srgbClr val="237CAC"/>
            </a:gs>
            <a:gs pos="11000">
              <a:srgbClr val="55AACF"/>
            </a:gs>
            <a:gs pos="0">
              <a:srgbClr val="6DC5D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>
          <a:xfrm>
            <a:off x="90055" y="1388736"/>
            <a:ext cx="8963912" cy="9708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3" name="Bildobjekt 12" descr="StockholmsStad_logot#21B0A8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421760" y="109870"/>
            <a:ext cx="1632207" cy="589789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2343968"/>
            <a:ext cx="9144000" cy="645467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19" y="5799014"/>
            <a:ext cx="1582488" cy="11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9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83127" y="1394133"/>
            <a:ext cx="8963982" cy="970838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433190" y="80250"/>
            <a:ext cx="1613919" cy="548641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23" y="5865038"/>
            <a:ext cx="1572491" cy="11100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or_blå">
    <p:bg>
      <p:bgPr>
        <a:solidFill>
          <a:srgbClr val="0A4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905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bg>
      <p:bgPr>
        <a:gradFill>
          <a:gsLst>
            <a:gs pos="100000">
              <a:srgbClr val="0A4C89">
                <a:lumMod val="100000"/>
              </a:srgbClr>
            </a:gs>
            <a:gs pos="46000">
              <a:srgbClr val="237CAC"/>
            </a:gs>
            <a:gs pos="11000">
              <a:srgbClr val="55AACF"/>
            </a:gs>
            <a:gs pos="0">
              <a:srgbClr val="6DC5D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text 4"/>
          <p:cNvSpPr>
            <a:spLocks noGrp="1"/>
          </p:cNvSpPr>
          <p:nvPr>
            <p:ph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1942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6" y="1440000"/>
            <a:ext cx="8229601" cy="3960000"/>
          </a:xfrm>
          <a:prstGeom prst="rect">
            <a:avLst/>
          </a:prstGeom>
        </p:spPr>
        <p:txBody>
          <a:bodyPr tIns="0"/>
          <a:lstStyle>
            <a:lvl1pPr marL="0" indent="0">
              <a:spcAft>
                <a:spcPts val="480"/>
              </a:spcAft>
              <a:buFont typeface="Arial" pitchFamily="34" charset="0"/>
              <a:buNone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9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8038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785850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346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1210491" y="1726642"/>
            <a:ext cx="672301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784" r:id="rId3"/>
    <p:sldLayoutId id="2147483684" r:id="rId4"/>
  </p:sldLayoutIdLst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b="0" kern="1200" spc="6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rubrik 13"/>
          <p:cNvSpPr>
            <a:spLocks noGrp="1"/>
          </p:cNvSpPr>
          <p:nvPr>
            <p:ph type="title"/>
          </p:nvPr>
        </p:nvSpPr>
        <p:spPr>
          <a:xfrm>
            <a:off x="457199" y="550863"/>
            <a:ext cx="6840583" cy="1143000"/>
          </a:xfrm>
          <a:prstGeom prst="rect">
            <a:avLst/>
          </a:prstGeom>
        </p:spPr>
        <p:txBody>
          <a:bodyPr vert="horz" lIns="234000" tIns="234000" rIns="234000" bIns="45720" rtlCol="0" anchor="t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 spc="6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itchFamily="34" charset="0"/>
        <a:buNone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1pPr>
      <a:lvl2pPr marL="74295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1920" y="6148710"/>
            <a:ext cx="1632207" cy="589789"/>
          </a:xfrm>
          <a:prstGeom prst="rect">
            <a:avLst/>
          </a:prstGeom>
        </p:spPr>
      </p:pic>
      <p:sp>
        <p:nvSpPr>
          <p:cNvPr id="7" name="Platshållare för text 4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19" y="5799014"/>
            <a:ext cx="1582488" cy="11170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802" r:id="rId2"/>
    <p:sldLayoutId id="2147483792" r:id="rId3"/>
  </p:sldLayoutIdLst>
  <p:hf sldNum="0" hdr="0"/>
  <p:txStyles>
    <p:titleStyle>
      <a:lvl1pPr algn="ctr" defTabSz="914400" rtl="0" eaLnBrk="1" latinLnBrk="0" hangingPunct="1">
        <a:lnSpc>
          <a:spcPct val="150000"/>
        </a:lnSpc>
        <a:spcBef>
          <a:spcPct val="0"/>
        </a:spcBef>
        <a:buNone/>
        <a:defRPr sz="3200" b="0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b="0" kern="1200">
          <a:solidFill>
            <a:schemeClr val="accent6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accent6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kern="1200">
          <a:solidFill>
            <a:schemeClr val="accent6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800" kern="1200">
          <a:solidFill>
            <a:schemeClr val="accent6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800" kern="1200">
          <a:solidFill>
            <a:schemeClr val="accent6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48" y="5951441"/>
            <a:ext cx="1427804" cy="1007876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-745" r="17579" b="60736"/>
          <a:stretch/>
        </p:blipFill>
        <p:spPr>
          <a:xfrm>
            <a:off x="4676775" y="6057851"/>
            <a:ext cx="4467225" cy="800149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" name="Bildobjekt 8" descr="StockholmsStad_logot#21B0A5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32302" y="6207009"/>
            <a:ext cx="1613919" cy="548641"/>
          </a:xfrm>
          <a:prstGeom prst="rect">
            <a:avLst/>
          </a:prstGeom>
        </p:spPr>
      </p:pic>
      <p:sp>
        <p:nvSpPr>
          <p:cNvPr id="13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75766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hf sldNum="0" hdr="0"/>
  <p:txStyles>
    <p:titleStyle>
      <a:lvl1pPr algn="ctr" defTabSz="914400" rtl="0" eaLnBrk="1" latinLnBrk="0" hangingPunct="1">
        <a:lnSpc>
          <a:spcPct val="150000"/>
        </a:lnSpc>
        <a:spcBef>
          <a:spcPct val="0"/>
        </a:spcBef>
        <a:buNone/>
        <a:defRPr sz="3200" b="0" kern="1200" spc="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-745" r="17579" b="60736"/>
          <a:stretch/>
        </p:blipFill>
        <p:spPr>
          <a:xfrm>
            <a:off x="4676775" y="6057851"/>
            <a:ext cx="4467225" cy="800149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" name="Bildobjekt 8" descr="StockholmsStad_logot#21B0A5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32302" y="6207009"/>
            <a:ext cx="1613919" cy="548641"/>
          </a:xfrm>
          <a:prstGeom prst="rect">
            <a:avLst/>
          </a:prstGeom>
        </p:spPr>
      </p:pic>
      <p:sp>
        <p:nvSpPr>
          <p:cNvPr id="13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  <p:sp>
        <p:nvSpPr>
          <p:cNvPr id="3" name="Rektangel 2"/>
          <p:cNvSpPr/>
          <p:nvPr userDrawn="1"/>
        </p:nvSpPr>
        <p:spPr>
          <a:xfrm>
            <a:off x="0" y="0"/>
            <a:ext cx="9144000" cy="1140823"/>
          </a:xfrm>
          <a:prstGeom prst="rect">
            <a:avLst/>
          </a:prstGeom>
          <a:gradFill flip="none" rotWithShape="1">
            <a:gsLst>
              <a:gs pos="100000">
                <a:srgbClr val="0A4C89">
                  <a:lumMod val="100000"/>
                </a:srgbClr>
              </a:gs>
              <a:gs pos="46000">
                <a:srgbClr val="237CAC"/>
              </a:gs>
              <a:gs pos="11000">
                <a:srgbClr val="55AACF"/>
              </a:gs>
              <a:gs pos="0">
                <a:srgbClr val="6DC5D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279596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48" y="5951441"/>
            <a:ext cx="1427804" cy="10078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86" r:id="rId5"/>
  </p:sldLayoutIdLst>
  <p:hf sldNum="0" hdr="0"/>
  <p:txStyles>
    <p:titleStyle>
      <a:lvl1pPr algn="ctr" defTabSz="914400" rtl="0" eaLnBrk="1" latinLnBrk="0" hangingPunct="1">
        <a:lnSpc>
          <a:spcPct val="150000"/>
        </a:lnSpc>
        <a:spcBef>
          <a:spcPct val="0"/>
        </a:spcBef>
        <a:buNone/>
        <a:defRPr sz="3200" b="0" kern="1200" spc="6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Rektangel 2"/>
          <p:cNvSpPr/>
          <p:nvPr userDrawn="1"/>
        </p:nvSpPr>
        <p:spPr>
          <a:xfrm>
            <a:off x="0" y="0"/>
            <a:ext cx="9144000" cy="1140823"/>
          </a:xfrm>
          <a:prstGeom prst="rect">
            <a:avLst/>
          </a:prstGeom>
          <a:gradFill flip="none" rotWithShape="1">
            <a:gsLst>
              <a:gs pos="100000">
                <a:srgbClr val="0A4C89">
                  <a:lumMod val="100000"/>
                </a:srgbClr>
              </a:gs>
              <a:gs pos="46000">
                <a:srgbClr val="237CAC"/>
              </a:gs>
              <a:gs pos="11000">
                <a:srgbClr val="55AACF"/>
              </a:gs>
              <a:gs pos="0">
                <a:srgbClr val="6DC5D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297861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83718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hf sldNum="0" hdr="0"/>
  <p:txStyles>
    <p:titleStyle>
      <a:lvl1pPr algn="ctr" defTabSz="914400" rtl="0" eaLnBrk="1" latinLnBrk="0" hangingPunct="1">
        <a:lnSpc>
          <a:spcPct val="150000"/>
        </a:lnSpc>
        <a:spcBef>
          <a:spcPct val="0"/>
        </a:spcBef>
        <a:buNone/>
        <a:defRPr sz="3200" b="0" kern="1200" spc="6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-745" r="17579" b="60736"/>
          <a:stretch/>
        </p:blipFill>
        <p:spPr>
          <a:xfrm>
            <a:off x="4676775" y="6057851"/>
            <a:ext cx="4467225" cy="800149"/>
          </a:xfrm>
          <a:prstGeom prst="rect">
            <a:avLst/>
          </a:prstGeom>
        </p:spPr>
      </p:pic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1054021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text 4"/>
          <p:cNvSpPr>
            <a:spLocks noGrp="1"/>
          </p:cNvSpPr>
          <p:nvPr>
            <p:ph type="body" idx="1"/>
          </p:nvPr>
        </p:nvSpPr>
        <p:spPr>
          <a:xfrm>
            <a:off x="457200" y="1896984"/>
            <a:ext cx="8231188" cy="36751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3" name="Bildobjekt 12" descr="StockholmsStad_logot#21B0A5.png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32302" y="6207009"/>
            <a:ext cx="1613919" cy="548641"/>
          </a:xfrm>
          <a:prstGeom prst="rect">
            <a:avLst/>
          </a:prstGeom>
        </p:spPr>
      </p:pic>
      <p:sp>
        <p:nvSpPr>
          <p:cNvPr id="8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717821" y="6629518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48" y="5951441"/>
            <a:ext cx="1427804" cy="10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3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</p:sldLayoutIdLst>
  <p:hf sldNum="0" hdr="0"/>
  <p:txStyles>
    <p:titleStyle>
      <a:lvl1pPr algn="ctr" defTabSz="914400" rtl="0" eaLnBrk="1" latinLnBrk="0" hangingPunct="1">
        <a:lnSpc>
          <a:spcPct val="150000"/>
        </a:lnSpc>
        <a:spcBef>
          <a:spcPct val="0"/>
        </a:spcBef>
        <a:buNone/>
        <a:defRPr sz="2800" b="0" kern="1200" spc="6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6"/>
          <a:srcRect t="2557" r="1129" b="2414"/>
          <a:stretch/>
        </p:blipFill>
        <p:spPr>
          <a:xfrm>
            <a:off x="0" y="4644190"/>
            <a:ext cx="9151338" cy="2213810"/>
          </a:xfrm>
          <a:prstGeom prst="rect">
            <a:avLst/>
          </a:prstGeom>
        </p:spPr>
      </p:pic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41047" y="772559"/>
            <a:ext cx="8231188" cy="67786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441047" y="1450428"/>
            <a:ext cx="8231188" cy="41260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7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82605" y="6140305"/>
            <a:ext cx="716884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  <a:latin typeface="+mj-lt"/>
              </a:defRPr>
            </a:lvl1pPr>
          </a:lstStyle>
          <a:p>
            <a:fld id="{1560B78F-0891-47AC-BA6A-DD8858CE19F0}" type="datetime1">
              <a:rPr lang="sv-SE" smtClean="0"/>
              <a:pPr/>
              <a:t>2023-11-21</a:t>
            </a:fld>
            <a:endParaRPr lang="sv-SE" dirty="0"/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8100849" y="6465013"/>
            <a:ext cx="957426" cy="34596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" y="6254368"/>
            <a:ext cx="895207" cy="6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</p:sldLayoutIdLst>
  <p:hf hdr="0" ftr="0"/>
  <p:txStyles>
    <p:titleStyle>
      <a:lvl1pPr algn="ctr" defTabSz="914400" rtl="0" eaLnBrk="1" latinLnBrk="0" hangingPunct="1">
        <a:lnSpc>
          <a:spcPct val="150000"/>
        </a:lnSpc>
        <a:spcBef>
          <a:spcPct val="0"/>
        </a:spcBef>
        <a:buNone/>
        <a:defRPr sz="2800" b="0" kern="1200" spc="6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b="0" kern="1200">
          <a:solidFill>
            <a:srgbClr val="00000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800" b="0" kern="12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F444D1B1-C3B9-41F9-AF7D-7DA607F17FA6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cid:34807F05-3BB7-4598-8935-1097FF5ACDEE" TargetMode="Externa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Halter </a:t>
            </a:r>
            <a:r>
              <a:rPr lang="en-GB" dirty="0" err="1"/>
              <a:t>partiklar</a:t>
            </a:r>
            <a:r>
              <a:rPr lang="en-GB" dirty="0"/>
              <a:t>, PM10, i Visby</a:t>
            </a:r>
          </a:p>
        </p:txBody>
      </p:sp>
    </p:spTree>
    <p:extLst>
      <p:ext uri="{BB962C8B-B14F-4D97-AF65-F5344CB8AC3E}">
        <p14:creationId xmlns:p14="http://schemas.microsoft.com/office/powerpoint/2010/main" val="79103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EAEC1A4-D603-CE55-379A-5157E435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261" y="521150"/>
            <a:ext cx="6423614" cy="2875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2000" b="1" dirty="0"/>
              <a:t>IVL filterprovtagning vid mätplats Österväg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C68963-5F9B-B9AA-066E-565F6844FB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C73CAC6-9CF3-D3C3-59B0-B2DD7BAF6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9" y="1463040"/>
            <a:ext cx="7925748" cy="3857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llips 9">
            <a:extLst>
              <a:ext uri="{FF2B5EF4-FFF2-40B4-BE49-F238E27FC236}">
                <a16:creationId xmlns:a16="http://schemas.microsoft.com/office/drawing/2014/main" id="{8077F729-465F-353C-F882-7DED908BD184}"/>
              </a:ext>
            </a:extLst>
          </p:cNvPr>
          <p:cNvSpPr/>
          <p:nvPr/>
        </p:nvSpPr>
        <p:spPr>
          <a:xfrm>
            <a:off x="3317966" y="2699657"/>
            <a:ext cx="531223" cy="478972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8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EAEC1A4-D603-CE55-379A-5157E435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77280"/>
            <a:ext cx="5158154" cy="2875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1600" b="1" dirty="0"/>
              <a:t>Partikelmätning vid Österväg år 2021-2023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C68963-5F9B-B9AA-066E-565F6844FB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7BB37A05-22A4-51EA-0C36-B1139B441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3" t="11754" r="63681" b="17145"/>
          <a:stretch/>
        </p:blipFill>
        <p:spPr bwMode="auto">
          <a:xfrm>
            <a:off x="164125" y="597878"/>
            <a:ext cx="5750168" cy="5065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F60E921D-E645-7BC0-C3EA-D051B112BE9D}"/>
              </a:ext>
            </a:extLst>
          </p:cNvPr>
          <p:cNvSpPr/>
          <p:nvPr/>
        </p:nvSpPr>
        <p:spPr>
          <a:xfrm>
            <a:off x="2548124" y="3467348"/>
            <a:ext cx="130599" cy="130126"/>
          </a:xfrm>
          <a:prstGeom prst="ellipse">
            <a:avLst/>
          </a:prstGeom>
          <a:solidFill>
            <a:srgbClr val="0F9D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39CDBDB-79AE-D144-CC0A-7097284868E6}"/>
              </a:ext>
            </a:extLst>
          </p:cNvPr>
          <p:cNvSpPr txBox="1"/>
          <p:nvPr/>
        </p:nvSpPr>
        <p:spPr>
          <a:xfrm>
            <a:off x="1768540" y="3467348"/>
            <a:ext cx="726831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000" dirty="0"/>
              <a:t>Mätplats Österväg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035D3E59-38C4-3273-EA08-B64A48E1A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8" t="21564" r="72090" b="4670"/>
          <a:stretch/>
        </p:blipFill>
        <p:spPr bwMode="auto">
          <a:xfrm>
            <a:off x="5967046" y="595128"/>
            <a:ext cx="2623094" cy="4543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5035BBE-7FB3-CB9F-8EB1-D12144CC9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52" t="26965" r="80011" b="37001"/>
          <a:stretch/>
        </p:blipFill>
        <p:spPr bwMode="auto">
          <a:xfrm>
            <a:off x="4300359" y="597878"/>
            <a:ext cx="1612290" cy="2462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9B3C54-948B-0EAF-AF8D-DCA073965E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66" t="41176" r="64494" b="20279"/>
          <a:stretch/>
        </p:blipFill>
        <p:spPr bwMode="auto">
          <a:xfrm>
            <a:off x="310663" y="4151071"/>
            <a:ext cx="4067404" cy="1974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id="{01758428-1C29-75D5-7628-DA4C0CCEC986}"/>
              </a:ext>
            </a:extLst>
          </p:cNvPr>
          <p:cNvSpPr/>
          <p:nvPr/>
        </p:nvSpPr>
        <p:spPr>
          <a:xfrm>
            <a:off x="7273136" y="974956"/>
            <a:ext cx="230114" cy="21194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27A26EB4-43A7-36D2-92BE-6BB21CD3894F}"/>
              </a:ext>
            </a:extLst>
          </p:cNvPr>
          <p:cNvSpPr/>
          <p:nvPr/>
        </p:nvSpPr>
        <p:spPr>
          <a:xfrm>
            <a:off x="7843374" y="4439785"/>
            <a:ext cx="230114" cy="21194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2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EAEC1A4-D603-CE55-379A-5157E435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89" y="326229"/>
            <a:ext cx="8434753" cy="2875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2000" b="1" dirty="0"/>
              <a:t>Lokala haltbidrag till totalhalten PM10 vid mätplats Österväg 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C68963-5F9B-B9AA-066E-565F6844FB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69AA36E-BE44-0844-D5A4-518BF118902B}"/>
              </a:ext>
            </a:extLst>
          </p:cNvPr>
          <p:cNvSpPr txBox="1"/>
          <p:nvPr/>
        </p:nvSpPr>
        <p:spPr>
          <a:xfrm>
            <a:off x="823566" y="1603905"/>
            <a:ext cx="2379862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9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Dubbdäcksandelar vid mätplats Österväg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8A88091-28B2-3878-A16E-660524792DB5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35" y="2096924"/>
            <a:ext cx="2480301" cy="330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A23B56B-3BEE-077C-1426-57768B887ABD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266" y="2096924"/>
            <a:ext cx="2480301" cy="330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38BB17C-E49B-AFBA-E665-A5F0BF7325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79" t="26773" r="74223" b="65660"/>
          <a:stretch/>
        </p:blipFill>
        <p:spPr bwMode="auto">
          <a:xfrm>
            <a:off x="414876" y="2001502"/>
            <a:ext cx="3389263" cy="1077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ECE7DE5F-8BB4-AA6C-E527-7F32F3954896}"/>
              </a:ext>
            </a:extLst>
          </p:cNvPr>
          <p:cNvSpPr txBox="1"/>
          <p:nvPr/>
        </p:nvSpPr>
        <p:spPr>
          <a:xfrm>
            <a:off x="5406651" y="1602003"/>
            <a:ext cx="2429333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  <a:spcAft>
                <a:spcPts val="9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Sandning vid mätplats Österväg 2022-01-25</a:t>
            </a:r>
          </a:p>
        </p:txBody>
      </p:sp>
    </p:spTree>
    <p:extLst>
      <p:ext uri="{BB962C8B-B14F-4D97-AF65-F5344CB8AC3E}">
        <p14:creationId xmlns:p14="http://schemas.microsoft.com/office/powerpoint/2010/main" val="314913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EAEC1A4-D603-CE55-379A-5157E435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845" y="74594"/>
            <a:ext cx="6178061" cy="2875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1600" b="1" dirty="0"/>
              <a:t>Utökade partikelmätningar under februari-maj år 2024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C68963-5F9B-B9AA-066E-565F6844FB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9EE81B66-4499-E22A-8A3F-147C7E730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5" t="14695" r="59980" b="5368"/>
          <a:stretch/>
        </p:blipFill>
        <p:spPr bwMode="auto">
          <a:xfrm>
            <a:off x="1318845" y="406666"/>
            <a:ext cx="6178061" cy="5674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F60E921D-E645-7BC0-C3EA-D051B112BE9D}"/>
              </a:ext>
            </a:extLst>
          </p:cNvPr>
          <p:cNvSpPr/>
          <p:nvPr/>
        </p:nvSpPr>
        <p:spPr>
          <a:xfrm>
            <a:off x="1967832" y="5625905"/>
            <a:ext cx="130599" cy="130126"/>
          </a:xfrm>
          <a:prstGeom prst="ellipse">
            <a:avLst/>
          </a:prstGeom>
          <a:solidFill>
            <a:srgbClr val="0F9D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39CDBDB-79AE-D144-CC0A-7097284868E6}"/>
              </a:ext>
            </a:extLst>
          </p:cNvPr>
          <p:cNvSpPr txBox="1"/>
          <p:nvPr/>
        </p:nvSpPr>
        <p:spPr>
          <a:xfrm>
            <a:off x="2137817" y="5625905"/>
            <a:ext cx="726831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000" dirty="0"/>
              <a:t>Mätplats Österväg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0F732446-9CCE-74BB-EB9F-B3089B164DE1}"/>
              </a:ext>
            </a:extLst>
          </p:cNvPr>
          <p:cNvSpPr/>
          <p:nvPr/>
        </p:nvSpPr>
        <p:spPr>
          <a:xfrm>
            <a:off x="5457385" y="709701"/>
            <a:ext cx="134523" cy="13012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96EDCB71-4541-9CC0-AF46-19FF4D775779}"/>
              </a:ext>
            </a:extLst>
          </p:cNvPr>
          <p:cNvSpPr/>
          <p:nvPr/>
        </p:nvSpPr>
        <p:spPr>
          <a:xfrm>
            <a:off x="5651988" y="777101"/>
            <a:ext cx="134523" cy="13012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4153922-4AA0-AE3F-0077-39A9CFCF9714}"/>
              </a:ext>
            </a:extLst>
          </p:cNvPr>
          <p:cNvSpPr txBox="1"/>
          <p:nvPr/>
        </p:nvSpPr>
        <p:spPr>
          <a:xfrm>
            <a:off x="5830030" y="630228"/>
            <a:ext cx="1131278" cy="553998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000" dirty="0"/>
              <a:t>Mätplatser Norra Hansegatan, öst och väst 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708455A2-2A45-54EF-1FAE-BF7FBCD52422}"/>
              </a:ext>
            </a:extLst>
          </p:cNvPr>
          <p:cNvSpPr/>
          <p:nvPr/>
        </p:nvSpPr>
        <p:spPr>
          <a:xfrm>
            <a:off x="3034633" y="3628293"/>
            <a:ext cx="523321" cy="515815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A66581EC-820B-56C5-39D8-2E68EF78F028}"/>
              </a:ext>
            </a:extLst>
          </p:cNvPr>
          <p:cNvSpPr txBox="1"/>
          <p:nvPr/>
        </p:nvSpPr>
        <p:spPr>
          <a:xfrm>
            <a:off x="761528" y="587787"/>
            <a:ext cx="4206240" cy="861774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000" b="1" dirty="0"/>
              <a:t>Syftet med utökade mätningar</a:t>
            </a:r>
          </a:p>
          <a:p>
            <a:r>
              <a:rPr lang="sv-SE" sz="1000" dirty="0"/>
              <a:t>-Verifiera haltbidraget från trafiken på Norra Hansegatan.</a:t>
            </a:r>
          </a:p>
          <a:p>
            <a:r>
              <a:rPr lang="sv-SE" sz="1000" dirty="0"/>
              <a:t>-Se relationen mellan västra och östra sidan av Norra Hansegatan.</a:t>
            </a:r>
          </a:p>
          <a:p>
            <a:r>
              <a:rPr lang="sv-SE" sz="1000" dirty="0"/>
              <a:t>-Följa upp effekten av halkbekämpning med granit.</a:t>
            </a:r>
          </a:p>
          <a:p>
            <a:r>
              <a:rPr lang="sv-SE" sz="1000" dirty="0"/>
              <a:t>-Följa upp effekten av gatustädning.</a:t>
            </a:r>
          </a:p>
        </p:txBody>
      </p:sp>
    </p:spTree>
    <p:extLst>
      <p:ext uri="{BB962C8B-B14F-4D97-AF65-F5344CB8AC3E}">
        <p14:creationId xmlns:p14="http://schemas.microsoft.com/office/powerpoint/2010/main" val="18023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3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03358E34-6403-0482-F60B-121E53DB1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3" t="23277" r="25984" b="32648"/>
          <a:stretch/>
        </p:blipFill>
        <p:spPr bwMode="auto">
          <a:xfrm>
            <a:off x="1380808" y="690563"/>
            <a:ext cx="6268692" cy="5379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AEC1A4-D603-CE55-379A-5157E435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639" y="283599"/>
            <a:ext cx="6178061" cy="2875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1600" b="1" dirty="0"/>
              <a:t>Omfattningen av PM10-mätningarna år 2024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C68963-5F9B-B9AA-066E-565F6844FB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1AA850-68A6-41FB-9689-3B9A4AB5EB95}" type="datetime1">
              <a:rPr lang="sv-SE" smtClean="0"/>
              <a:pPr/>
              <a:t>2023-11-21</a:t>
            </a:fld>
            <a:endParaRPr lang="sv-SE" dirty="0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A623BEAC-7E21-9125-0C45-92CBFD884037}"/>
              </a:ext>
            </a:extLst>
          </p:cNvPr>
          <p:cNvSpPr/>
          <p:nvPr/>
        </p:nvSpPr>
        <p:spPr>
          <a:xfrm>
            <a:off x="2760617" y="2734493"/>
            <a:ext cx="121920" cy="1219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07176353-DB9A-FDE0-8B35-32AB26A7A961}"/>
              </a:ext>
            </a:extLst>
          </p:cNvPr>
          <p:cNvSpPr/>
          <p:nvPr/>
        </p:nvSpPr>
        <p:spPr>
          <a:xfrm>
            <a:off x="3836124" y="1928949"/>
            <a:ext cx="121920" cy="1219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7B80E054-B723-9BF3-EA53-715EDB92A483}"/>
              </a:ext>
            </a:extLst>
          </p:cNvPr>
          <p:cNvSpPr/>
          <p:nvPr/>
        </p:nvSpPr>
        <p:spPr>
          <a:xfrm>
            <a:off x="4088671" y="971173"/>
            <a:ext cx="121920" cy="1219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8722BC14-982C-EE7D-2342-C5D761AAB9E9}"/>
              </a:ext>
            </a:extLst>
          </p:cNvPr>
          <p:cNvSpPr/>
          <p:nvPr/>
        </p:nvSpPr>
        <p:spPr>
          <a:xfrm>
            <a:off x="4180108" y="1070870"/>
            <a:ext cx="121920" cy="1219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B76A18A0-A837-BBB5-1306-72A237F7BBB3}"/>
              </a:ext>
            </a:extLst>
          </p:cNvPr>
          <p:cNvSpPr/>
          <p:nvPr/>
        </p:nvSpPr>
        <p:spPr>
          <a:xfrm>
            <a:off x="6244045" y="5773784"/>
            <a:ext cx="121920" cy="1219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6582CA34-3177-19ED-5501-B325FC845A9B}"/>
              </a:ext>
            </a:extLst>
          </p:cNvPr>
          <p:cNvSpPr txBox="1"/>
          <p:nvPr/>
        </p:nvSpPr>
        <p:spPr>
          <a:xfrm>
            <a:off x="1494500" y="2856413"/>
            <a:ext cx="1266117" cy="6001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sv-SE" sz="1100" b="1" dirty="0">
                <a:latin typeface="+mj-lt"/>
              </a:rPr>
              <a:t>Österväg </a:t>
            </a:r>
            <a:r>
              <a:rPr lang="sv-SE" sz="1100" dirty="0">
                <a:latin typeface="+mj-lt"/>
              </a:rPr>
              <a:t>Region Gotland 2021 - pågående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EC2BA3E0-B35B-7A33-A3C9-C9C2A6C270A7}"/>
              </a:ext>
            </a:extLst>
          </p:cNvPr>
          <p:cNvSpPr txBox="1"/>
          <p:nvPr/>
        </p:nvSpPr>
        <p:spPr>
          <a:xfrm>
            <a:off x="3957206" y="2115247"/>
            <a:ext cx="1564028" cy="6001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sv-SE" sz="1100" b="1" dirty="0">
                <a:latin typeface="+mj-lt"/>
              </a:rPr>
              <a:t>Korpen (UB) </a:t>
            </a:r>
          </a:p>
          <a:p>
            <a:r>
              <a:rPr lang="sv-SE" sz="1100" dirty="0">
                <a:latin typeface="+mj-lt"/>
              </a:rPr>
              <a:t>ÖSLVF </a:t>
            </a:r>
          </a:p>
          <a:p>
            <a:r>
              <a:rPr lang="sv-SE" sz="1100" dirty="0">
                <a:latin typeface="+mj-lt"/>
              </a:rPr>
              <a:t>År 2021 - pågående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5875E898-7F55-C0A1-0541-2A190D7F1B5A}"/>
              </a:ext>
            </a:extLst>
          </p:cNvPr>
          <p:cNvSpPr txBox="1"/>
          <p:nvPr/>
        </p:nvSpPr>
        <p:spPr>
          <a:xfrm>
            <a:off x="4393464" y="916386"/>
            <a:ext cx="1493530" cy="6001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sv-SE" sz="1100" b="1" dirty="0">
                <a:latin typeface="+mj-lt"/>
              </a:rPr>
              <a:t>Norra Hansegatan </a:t>
            </a:r>
            <a:r>
              <a:rPr lang="sv-SE" sz="1100" dirty="0">
                <a:latin typeface="+mj-lt"/>
              </a:rPr>
              <a:t>Region Gotland Februari-maj år 2024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27F73618-28C3-FE9C-009D-2B730A240604}"/>
              </a:ext>
            </a:extLst>
          </p:cNvPr>
          <p:cNvSpPr txBox="1"/>
          <p:nvPr/>
        </p:nvSpPr>
        <p:spPr>
          <a:xfrm>
            <a:off x="4960510" y="5316772"/>
            <a:ext cx="1255549" cy="6001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sv-SE" sz="1100" b="1" dirty="0">
                <a:latin typeface="+mj-lt"/>
              </a:rPr>
              <a:t>Visbyleden </a:t>
            </a:r>
            <a:r>
              <a:rPr lang="sv-SE" sz="1100" dirty="0">
                <a:latin typeface="+mj-lt"/>
              </a:rPr>
              <a:t>Trafikverket Kalenderår 2024</a:t>
            </a:r>
          </a:p>
        </p:txBody>
      </p:sp>
    </p:spTree>
    <p:extLst>
      <p:ext uri="{BB962C8B-B14F-4D97-AF65-F5344CB8AC3E}">
        <p14:creationId xmlns:p14="http://schemas.microsoft.com/office/powerpoint/2010/main" val="152236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SLB_presentation_sv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LB_2016_mall_liten.potx" id="{E8732AED-A652-43F4-B6EF-1F9829B7BC7E}" vid="{664AF0F3-BACA-431B-9450-8FE89E4B4A6F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örstasidan_2_rutor">
  <a:themeElements>
    <a:clrScheme name="Stockholms stads färger">
      <a:dk1>
        <a:srgbClr val="000000"/>
      </a:dk1>
      <a:lt1>
        <a:srgbClr val="00000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007EC4"/>
        </a:solidFill>
        <a:ln>
          <a:noFill/>
        </a:ln>
      </a:spPr>
      <a:bodyPr lIns="234000" rIns="234000"/>
      <a:lstStyle>
        <a:defPPr marL="0" marR="0" indent="0" algn="l" defTabSz="914400" rtl="0" eaLnBrk="1" fontAlgn="auto" latinLnBrk="0" hangingPunct="1">
          <a:lnSpc>
            <a:spcPts val="2000"/>
          </a:lnSpc>
          <a:spcBef>
            <a:spcPts val="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LB_2016_mall_liten.potx" id="{E8732AED-A652-43F4-B6EF-1F9829B7BC7E}" vid="{E892058D-0A05-4DDF-BD83-79FBCD718089}"/>
    </a:ext>
  </a:extLst>
</a:theme>
</file>

<file path=ppt/theme/theme3.xml><?xml version="1.0" encoding="utf-8"?>
<a:theme xmlns:a="http://schemas.openxmlformats.org/drawingml/2006/main" name="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B_2016_mall_liten.potx" id="{E8732AED-A652-43F4-B6EF-1F9829B7BC7E}" vid="{8817F5E0-CB3D-4EAC-950B-04CEF45E6EEC}"/>
    </a:ext>
  </a:extLst>
</a:theme>
</file>

<file path=ppt/theme/theme4.xml><?xml version="1.0" encoding="utf-8"?>
<a:theme xmlns:a="http://schemas.openxmlformats.org/drawingml/2006/main" name="3_Innehålls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LB_2016_mall_liten.potx" id="{E8732AED-A652-43F4-B6EF-1F9829B7BC7E}" vid="{E74640C7-1A55-4EBA-B885-D68DA2360EA5}"/>
    </a:ext>
  </a:extLst>
</a:theme>
</file>

<file path=ppt/theme/theme5.xml><?xml version="1.0" encoding="utf-8"?>
<a:theme xmlns:a="http://schemas.openxmlformats.org/drawingml/2006/main" name="Innehålls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LB_2016_mall_liten.potx" id="{E8732AED-A652-43F4-B6EF-1F9829B7BC7E}" vid="{A3E5D7DA-6B3C-4B3E-A288-BF5B0F43517E}"/>
    </a:ext>
  </a:extLst>
</a:theme>
</file>

<file path=ppt/theme/theme6.xml><?xml version="1.0" encoding="utf-8"?>
<a:theme xmlns:a="http://schemas.openxmlformats.org/drawingml/2006/main" name="Ingen_logo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LB_2016_mall_liten.potx" id="{E8732AED-A652-43F4-B6EF-1F9829B7BC7E}" vid="{BCE0A4EA-FB03-4AEA-871F-A047F35D71D7}"/>
    </a:ext>
  </a:extLst>
</a:theme>
</file>

<file path=ppt/theme/theme7.xml><?xml version="1.0" encoding="utf-8"?>
<a:theme xmlns:a="http://schemas.openxmlformats.org/drawingml/2006/main" name="1_Innehålls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LB_2016_mall_liten.potx" id="{E8732AED-A652-43F4-B6EF-1F9829B7BC7E}" vid="{8CDD04B0-90C9-4C86-B03F-F81C9AEC65B8}"/>
    </a:ext>
  </a:extLst>
</a:theme>
</file>

<file path=ppt/theme/theme8.xml><?xml version="1.0" encoding="utf-8"?>
<a:theme xmlns:a="http://schemas.openxmlformats.org/drawingml/2006/main" name="2_Innehålls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LB_2016_mall_liten.potx" id="{E8732AED-A652-43F4-B6EF-1F9829B7BC7E}" vid="{7CB25C0A-A327-4320-853D-BDCB9A975D14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Standardegenskaper.</tns:defaultPropertyEditorNamespace>
</tns:customPropertyEditors>
</file>

<file path=customXml/itemProps1.xml><?xml version="1.0" encoding="utf-8"?>
<ds:datastoreItem xmlns:ds="http://schemas.openxmlformats.org/officeDocument/2006/customXml" ds:itemID="{79A1DC5D-7C5C-4C35-86EE-C714AD4398A4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128</Words>
  <Application>Microsoft Office PowerPoint</Application>
  <PresentationFormat>Bildspel på skärmen (4:3)</PresentationFormat>
  <Paragraphs>27</Paragraphs>
  <Slides>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8</vt:i4>
      </vt:variant>
      <vt:variant>
        <vt:lpstr>Bildrubriker</vt:lpstr>
      </vt:variant>
      <vt:variant>
        <vt:i4>6</vt:i4>
      </vt:variant>
    </vt:vector>
  </HeadingPairs>
  <TitlesOfParts>
    <vt:vector size="16" baseType="lpstr">
      <vt:lpstr>Arial</vt:lpstr>
      <vt:lpstr>Calibri</vt:lpstr>
      <vt:lpstr>SLB_presentation_sv</vt:lpstr>
      <vt:lpstr>Förstasidan_2_rutor</vt:lpstr>
      <vt:lpstr>Kapitelsidor</vt:lpstr>
      <vt:lpstr>3_Innehållssidor</vt:lpstr>
      <vt:lpstr>Innehållssidor</vt:lpstr>
      <vt:lpstr>Ingen_logo</vt:lpstr>
      <vt:lpstr>1_Innehållssidor</vt:lpstr>
      <vt:lpstr>2_Innehållssidor</vt:lpstr>
      <vt:lpstr>Halter partiklar, PM10, i Visby</vt:lpstr>
      <vt:lpstr>IVL filterprovtagning vid mätplats Österväg</vt:lpstr>
      <vt:lpstr>Partikelmätning vid Österväg år 2021-2023</vt:lpstr>
      <vt:lpstr>Lokala haltbidrag till totalhalten PM10 vid mätplats Österväg  </vt:lpstr>
      <vt:lpstr>Utökade partikelmätningar under februari-maj år 2024</vt:lpstr>
      <vt:lpstr>Omfattningen av PM10-mätningarna år 2024</vt:lpstr>
    </vt:vector>
  </TitlesOfParts>
  <Company>Stockholms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Sanna Silvergren</dc:creator>
  <dc:description>2013-10-29</dc:description>
  <cp:lastModifiedBy>magnusb123@gmail.com</cp:lastModifiedBy>
  <cp:revision>69</cp:revision>
  <dcterms:created xsi:type="dcterms:W3CDTF">2016-06-20T11:39:47Z</dcterms:created>
  <dcterms:modified xsi:type="dcterms:W3CDTF">2023-11-21T11:59:16Z</dcterms:modified>
</cp:coreProperties>
</file>